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7" r:id="rId5"/>
    <p:sldId id="268" r:id="rId6"/>
    <p:sldId id="277" r:id="rId7"/>
    <p:sldId id="281" r:id="rId8"/>
    <p:sldId id="283" r:id="rId9"/>
    <p:sldId id="282" r:id="rId10"/>
    <p:sldId id="284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8182"/>
    <a:srgbClr val="210042"/>
    <a:srgbClr val="FF505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67" autoAdjust="0"/>
  </p:normalViewPr>
  <p:slideViewPr>
    <p:cSldViewPr>
      <p:cViewPr>
        <p:scale>
          <a:sx n="66" d="100"/>
          <a:sy n="66" d="100"/>
        </p:scale>
        <p:origin x="-2010" y="-29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1AA71-C7F2-4676-B771-0C4DE8EB9FAD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6D8A-CCAD-4399-9B17-017FABD41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684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435AA-C65C-4F91-A9AE-C0BED70B21D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534DF-637A-4F57-AF6E-39EAFDBEA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18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64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49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0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996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051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3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/>
              <a:t>Конкурс читающих семей «Семья-источник вдохновения»</a:t>
            </a:r>
          </a:p>
          <a:p>
            <a:pPr algn="ctr"/>
            <a:r>
              <a:rPr lang="ru-RU" sz="1200" dirty="0" smtClean="0"/>
              <a:t>(заключительное мероприятие)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3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20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34DF-637A-4F57-AF6E-39EAFDBEAD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20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5F85AB3-629C-4CF2-9CF3-04CCAEFEF33C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72AB0E-3879-43EE-91E9-DD1D4AD93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0486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cap="none" spc="150" dirty="0" smtClean="0">
                <a:ln w="11430"/>
                <a:solidFill>
                  <a:srgbClr val="21004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МКУК «Удомельская </a:t>
            </a:r>
            <a:r>
              <a:rPr lang="ru-RU" sz="2000" b="1" cap="none" spc="150" dirty="0">
                <a:ln w="11430"/>
                <a:solidFill>
                  <a:srgbClr val="21004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ЦБС»</a:t>
            </a:r>
            <a:br>
              <a:rPr lang="ru-RU" sz="2000" b="1" cap="none" spc="150" dirty="0">
                <a:ln w="11430"/>
                <a:solidFill>
                  <a:srgbClr val="21004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150" dirty="0" smtClean="0">
                <a:ln w="11430"/>
                <a:solidFill>
                  <a:srgbClr val="21004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Удомельская детская библиотека</a:t>
            </a:r>
            <a:r>
              <a:rPr lang="ru-RU" sz="3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br>
              <a:rPr lang="ru-RU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1752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10042"/>
                </a:solidFill>
                <a:latin typeface="Bookman Old Style" pitchFamily="18" charset="0"/>
              </a:rPr>
              <a:t>«Конкурс читающих семей: чтение, которое всех объединяет»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5155438" y="700934"/>
            <a:ext cx="399082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01943" lvl="1" indent="0">
              <a:buNone/>
            </a:pPr>
            <a:r>
              <a:rPr lang="ru-RU" sz="28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         </a:t>
            </a:r>
          </a:p>
          <a:p>
            <a:pPr marL="301943" lvl="1" indent="0">
              <a:buNone/>
            </a:pPr>
            <a:endParaRPr lang="ru-RU" sz="28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879211"/>
            <a:ext cx="482453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3596" y="5062688"/>
            <a:ext cx="9289032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Реализация практики осуществляется в период 10-летия детства в РФ и в рамках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Концепции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юношеского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Российской Федерации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Разработанный проект ориентирован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семьи,  воспитывающие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подростков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 на укрепление семьи как социального института, на сохранение развитие традиций, семейно-родственных связей поколений, а также общности интересов и увлечений.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Позитивные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полученные результаты и опыт реализации проекта позволяет распространять его в других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Тверской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через организацию семинаров, курсов повышения квалификации и издания методического пособия.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79512" y="188640"/>
            <a:ext cx="8712968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81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Перспективы развития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6481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практики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481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622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48182"/>
                </a:solidFill>
              </a:rPr>
              <a:t>Цель:</a:t>
            </a:r>
            <a:endParaRPr lang="ru-RU" sz="3600" b="1" dirty="0">
              <a:solidFill>
                <a:srgbClr val="64818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9658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интеллектуального и </a:t>
            </a:r>
            <a:r>
              <a:rPr lang="ru-RU" sz="2000" dirty="0" smtClean="0"/>
              <a:t>духовно нравственного </a:t>
            </a:r>
            <a:r>
              <a:rPr lang="ru-RU" sz="2000" dirty="0" smtClean="0"/>
              <a:t>потенциала детей на основе чтения и традиций семейного чтения.</a:t>
            </a:r>
            <a:endParaRPr lang="ru-RU" sz="20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9512" y="1949968"/>
            <a:ext cx="8784976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81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481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36912"/>
            <a:ext cx="8712968" cy="2736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популяризация семейного чтения как инструмента духовно-нравственного становления личности; организация совместного читательского творчества взрослых и детей;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привлечение внимания органов государственной власти, местного самоуправления, общественных объединений и средств массовой информации к семье как важнейшему социальному институту;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расширение социального партнерства в работе по развитию детей, привлечение детей и взрослых к чтению;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позиционирование ответственного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лучшего семейного опыта;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расширение творческих контактов детских библиотек, организация дружественной профессиональной библиотечной среды.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52"/>
            <a:ext cx="8784976" cy="48965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/>
              </a:rPr>
              <a:t>Первый этап:</a:t>
            </a:r>
            <a:r>
              <a:rPr lang="ru-RU" dirty="0" smtClean="0">
                <a:effectLst/>
              </a:rPr>
              <a:t> подготовка библиотечной программы «Славен тот, кто Отечество спас» (к 75- </a:t>
            </a:r>
            <a:r>
              <a:rPr lang="ru-RU" dirty="0" err="1" smtClean="0">
                <a:effectLst/>
              </a:rPr>
              <a:t>летию</a:t>
            </a:r>
            <a:r>
              <a:rPr lang="ru-RU" dirty="0" smtClean="0">
                <a:effectLst/>
              </a:rPr>
              <a:t> Великой Победы)</a:t>
            </a:r>
          </a:p>
          <a:p>
            <a:endParaRPr lang="ru-RU" dirty="0" smtClean="0">
              <a:effectLst/>
            </a:endParaRPr>
          </a:p>
          <a:p>
            <a:r>
              <a:rPr lang="ru-RU" b="1" dirty="0" smtClean="0">
                <a:effectLst/>
              </a:rPr>
              <a:t>Второй этап:</a:t>
            </a:r>
            <a:r>
              <a:rPr lang="ru-RU" dirty="0" smtClean="0">
                <a:effectLst/>
              </a:rPr>
              <a:t> разработка мероприятий, посвященных теме библиотечной программы </a:t>
            </a:r>
          </a:p>
          <a:p>
            <a:endParaRPr lang="ru-RU" dirty="0" smtClean="0">
              <a:effectLst/>
            </a:endParaRPr>
          </a:p>
          <a:p>
            <a:r>
              <a:rPr lang="ru-RU" b="1" dirty="0" smtClean="0">
                <a:effectLst/>
              </a:rPr>
              <a:t>Третий этап:</a:t>
            </a:r>
            <a:r>
              <a:rPr lang="ru-RU" dirty="0" smtClean="0">
                <a:effectLst/>
              </a:rPr>
              <a:t> организация выставок, в том числе электронных выставок – презентаций, краеведческих уголков, проведение массовых мероприятий, организация и проведение муниципального литературно-творческого конкурса читающих семей «Летопись моей семьи в зеркале войны»,с целью повышения интереса у читающих семей к истории своей страны через изучение истории собственной семьи, привлечения новых читателей и пользователей.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648182"/>
                </a:solidFill>
              </a:rPr>
              <a:t>Этапы реализации:</a:t>
            </a:r>
            <a:endParaRPr lang="ru-RU" sz="3600" b="1" dirty="0">
              <a:solidFill>
                <a:srgbClr val="64818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899592"/>
            <a:ext cx="9144000" cy="11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4818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Историческая справка - обоснование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4818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Современный кризис детского чтения – проблема, о которой говорят много. Сейчас для большинства детей чтение – тяжкая повинность, которую они пытаются избежать.  Негативным фактором в формировании читателя-ребенка является и утрата традиций семейного чтения, так как происходит изменение семейного уклада,  разрушение традиционных нравственных норм во взаимоотношениях людей, в том числе и в семье, приоритет развлекательных предпочтений перед познавательными и т. д. 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9512" y="260648"/>
            <a:ext cx="8784976" cy="936104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81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Историческая справка - обоснование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481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8900" t="8703" r="17366" b="9384"/>
          <a:stretch>
            <a:fillRect/>
          </a:stretch>
        </p:blipFill>
        <p:spPr bwMode="auto">
          <a:xfrm>
            <a:off x="3635896" y="1628800"/>
            <a:ext cx="1800000" cy="24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49007" t="7687" r="17120" b="9032"/>
          <a:stretch>
            <a:fillRect/>
          </a:stretch>
        </p:blipFill>
        <p:spPr bwMode="auto">
          <a:xfrm>
            <a:off x="7164288" y="1484784"/>
            <a:ext cx="1800000" cy="24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 l="48827" t="8045" r="17169" b="8390"/>
          <a:stretch>
            <a:fillRect/>
          </a:stretch>
        </p:blipFill>
        <p:spPr bwMode="auto">
          <a:xfrm>
            <a:off x="179512" y="1412777"/>
            <a:ext cx="1800000" cy="248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49055" t="7161" r="17398" b="8001"/>
          <a:stretch>
            <a:fillRect/>
          </a:stretch>
        </p:blipFill>
        <p:spPr bwMode="auto">
          <a:xfrm>
            <a:off x="1835696" y="3820765"/>
            <a:ext cx="1800000" cy="25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49527" t="7161" r="17398" b="8841"/>
          <a:stretch>
            <a:fillRect/>
          </a:stretch>
        </p:blipFill>
        <p:spPr bwMode="auto">
          <a:xfrm>
            <a:off x="5364088" y="3789040"/>
            <a:ext cx="1800000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116632"/>
            <a:ext cx="8784976" cy="7920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81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Рекомендательная библиография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481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48182"/>
                </a:solidFill>
              </a:rPr>
              <a:t>Книжные выставки, тематические стеллажи:</a:t>
            </a:r>
            <a:endParaRPr lang="ru-RU" sz="3200" b="1" dirty="0">
              <a:solidFill>
                <a:srgbClr val="648182"/>
              </a:solidFill>
            </a:endParaRPr>
          </a:p>
        </p:txBody>
      </p:sp>
      <p:pic>
        <p:nvPicPr>
          <p:cNvPr id="1026" name="Picture 2" descr="D:\Documents\флешка 2018\мероприятия 2013 фото\зелёная планета выставка творческих работ 2013\100_6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897872" cy="36724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D:\Documents\Мероприятия 2019 фото\ЛПЧ - 2019\книжная выставка ЗА 90 ДНЕЙ ЛЕТА - ВОКРУГ СВЕТА\100_4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84784"/>
            <a:ext cx="3559897" cy="474725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07822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5155438" y="700934"/>
            <a:ext cx="399082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01943" lvl="1" indent="0">
              <a:buNone/>
            </a:pPr>
            <a:r>
              <a:rPr lang="ru-RU" sz="28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         </a:t>
            </a:r>
          </a:p>
          <a:p>
            <a:pPr marL="301943" lvl="1" indent="0">
              <a:buNone/>
            </a:pPr>
            <a:endParaRPr lang="ru-RU" sz="28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879211"/>
            <a:ext cx="482453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3596" y="5062688"/>
            <a:ext cx="9289032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Documents\флешка 2018\конкурс Семья-источник 2008 заключит. мероприятие\P1030058.JPG"/>
          <p:cNvPicPr>
            <a:picLocks noChangeAspect="1" noChangeArrowheads="1"/>
          </p:cNvPicPr>
          <p:nvPr/>
        </p:nvPicPr>
        <p:blipFill>
          <a:blip r:embed="rId3" cstate="print"/>
          <a:srcRect t="7620" b="12371"/>
          <a:stretch>
            <a:fillRect/>
          </a:stretch>
        </p:blipFill>
        <p:spPr bwMode="auto">
          <a:xfrm>
            <a:off x="252000" y="692696"/>
            <a:ext cx="4320000" cy="2592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79512" y="3338408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Конкурс читающих семей «Семья-источник вдохновения»</a:t>
            </a:r>
          </a:p>
          <a:p>
            <a:pPr algn="ctr"/>
            <a:r>
              <a:rPr lang="ru-RU" sz="1400" dirty="0" smtClean="0"/>
              <a:t>(заключительное мероприятие)</a:t>
            </a:r>
            <a:endParaRPr lang="ru-RU" sz="1400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51520" y="77760"/>
            <a:ext cx="8534400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81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481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5499229"/>
            <a:ext cx="464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Литературно-творческий конкурс читающих семей, посвященный 70-летию Великой Победы «Вспомним всех поименно. Вспомним сердцем своим…» 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026" name="Picture 2" descr="D:\Documents\заключ. мер по конкурсу к 70 летию Победы фото\DSC0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4248043" cy="3185907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69548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флешка 2018\Заключительное Защита природы фото 20.05 2017\IMG_8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680000" cy="351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155438" y="700934"/>
            <a:ext cx="399082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01943" lvl="1" indent="0">
              <a:buNone/>
            </a:pPr>
            <a:r>
              <a:rPr lang="ru-RU" sz="28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         </a:t>
            </a:r>
          </a:p>
          <a:p>
            <a:pPr marL="301943" lvl="1" indent="0">
              <a:buNone/>
            </a:pPr>
            <a:endParaRPr lang="ru-RU" sz="28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879211"/>
            <a:ext cx="482453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3596" y="5062688"/>
            <a:ext cx="9289032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51520" y="77760"/>
            <a:ext cx="8534400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81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481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9633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Конкурс читающих семей «Защита природы – экология души» (заключительное мероприятие)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2050" name="Picture 2" descr="D:\Documents\флешка 2018\Заключительное Защита природы фото 20.05 2017\IMG_8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4680000" cy="35100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69548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5155438" y="700934"/>
            <a:ext cx="399082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01943" lvl="1" indent="0">
              <a:buNone/>
            </a:pPr>
            <a:r>
              <a:rPr lang="ru-RU" sz="28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         </a:t>
            </a:r>
          </a:p>
          <a:p>
            <a:pPr marL="301943" lvl="1" indent="0">
              <a:buNone/>
            </a:pPr>
            <a:endParaRPr lang="ru-RU" sz="28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79912" y="879211"/>
            <a:ext cx="4824536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900" b="1" spc="50" dirty="0" smtClean="0">
                <a:ln w="11430"/>
                <a:solidFill>
                  <a:srgbClr val="557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3596" y="5062688"/>
            <a:ext cx="9289032" cy="17526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300" b="1" spc="50" dirty="0">
              <a:ln w="11430"/>
              <a:solidFill>
                <a:srgbClr val="557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Asus\Pictures\100_5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320000" cy="3365087"/>
          </a:xfrm>
          <a:prstGeom prst="rect">
            <a:avLst/>
          </a:prstGeom>
          <a:noFill/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51520" y="77760"/>
            <a:ext cx="8534400" cy="7589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81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СМИ о конкурсах читающих семей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6481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1890" t="19840" r="17553" b="11281"/>
          <a:stretch>
            <a:fillRect/>
          </a:stretch>
        </p:blipFill>
        <p:spPr bwMode="auto">
          <a:xfrm>
            <a:off x="4644008" y="3142682"/>
            <a:ext cx="4320000" cy="33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3622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1835</TotalTime>
  <Words>306</Words>
  <Application>Microsoft Office PowerPoint</Application>
  <PresentationFormat>Экран (4:3)</PresentationFormat>
  <Paragraphs>67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МКУК «Удомельская ЦБС» Удомельская детская библиотека   </vt:lpstr>
      <vt:lpstr>Цель:</vt:lpstr>
      <vt:lpstr>Этапы реализации:</vt:lpstr>
      <vt:lpstr>Историческая справка - обоснование</vt:lpstr>
      <vt:lpstr>Слайд 5</vt:lpstr>
      <vt:lpstr>Книжные выставки, тематические стеллажи:</vt:lpstr>
      <vt:lpstr>Слайд 7</vt:lpstr>
      <vt:lpstr>Слайд 8</vt:lpstr>
      <vt:lpstr>Слайд 9</vt:lpstr>
      <vt:lpstr>Слайд 10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МКУК «Удомельская ЦБС» Межпоселенческая центральная библиотека   </dc:title>
  <dc:creator>RWT</dc:creator>
  <cp:lastModifiedBy>Asus</cp:lastModifiedBy>
  <cp:revision>170</cp:revision>
  <cp:lastPrinted>2017-10-09T13:05:50Z</cp:lastPrinted>
  <dcterms:created xsi:type="dcterms:W3CDTF">2015-03-25T11:18:55Z</dcterms:created>
  <dcterms:modified xsi:type="dcterms:W3CDTF">2020-06-17T09:55:44Z</dcterms:modified>
</cp:coreProperties>
</file>